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10" r:id="rId3"/>
    <p:sldMasterId id="2147483711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4" r:id="rId17"/>
    <p:sldId id="275" r:id="rId18"/>
    <p:sldId id="27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Helvetica Neue Light" panose="020B0604020202020204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Lato Black" panose="020B0604020202020204" charset="0"/>
      <p:bold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Thin" panose="020B0604020202020204" charset="0"/>
      <p:regular r:id="rId43"/>
      <p:bold r:id="rId44"/>
      <p:italic r:id="rId45"/>
      <p:boldItalic r:id="rId46"/>
    </p:embeddedFont>
    <p:embeddedFont>
      <p:font typeface="Muli Regular" panose="020B0604020202020204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08B776-37BA-4758-80B0-03815D613F83}">
  <a:tblStyle styleId="{C908B776-37BA-4758-80B0-03815D613F8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9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8b1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8b175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d0b3d64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d0b3d64d_0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ed0b3d64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ed0b3d64d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ed0b3d64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ed0b3d64d_0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2b7f18d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809" y="685800"/>
            <a:ext cx="4574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2b7f18dd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d19ec61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d19ec61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2b7f18dd0_0_7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52b7f18d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6049db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6049db13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0b3d6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0b3d64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d19ec6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d19ec611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eb7475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eb747563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ed0b3d64d_0_2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342" name="Google Shape;342;g6ed0b3d6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eb747563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eb747563d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ed0b3d64d_0_99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367" name="Google Shape;367;g6ed0b3d64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ed0b3d64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ed0b3d64d_0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SzPts val="5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7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0"/>
          <p:cNvSpPr txBox="1">
            <a:spLocks noGrp="1"/>
          </p:cNvSpPr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3100" b="0" i="0" u="none" strike="noStrike" cap="non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ubTitle" idx="1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16" name="Google Shape;216;p51"/>
          <p:cNvSpPr txBox="1">
            <a:spLocks noGrp="1"/>
          </p:cNvSpPr>
          <p:nvPr>
            <p:ph type="body" idx="1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2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>
            <a:spLocks noGrp="1"/>
          </p:cNvSpPr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1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3700" tIns="63700" rIns="63700" bIns="63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3700" tIns="63700" rIns="63700" bIns="63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>
  <p:cSld name="TITLE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6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9" name="Google Shape;239;p5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6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1">
  <p:cSld name="TITLE_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7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17150" rIns="3432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6" name="Google Shape;246;p57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25" tIns="34325" rIns="34325" bIns="343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 b="1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 b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2">
  <p:cSld name="TITLE_4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8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8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3">
  <p:cSld name="TITLE_5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Google Shape;258;p59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4">
  <p:cSld name="TITLE_6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0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3" name="Google Shape;26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4" name="Google Shape;264;p60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5">
  <p:cSld name="TITLE_7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6">
  <p:cSld name="TITLE_8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2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5" name="Google Shape;275;p6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6" name="Google Shape;276;p62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7">
  <p:cSld name="TITLE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3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6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1" name="Google Shape;281;p6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Google Shape;282;p6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 8">
  <p:cSld name="TITLE_10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>
            <a:spLocks noGrp="1"/>
          </p:cNvSpPr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ubTitle" idx="1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6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8" name="Google Shape;288;p64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title"/>
          </p:nvPr>
        </p:nvSpPr>
        <p:spPr>
          <a:xfrm>
            <a:off x="456842" y="68461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body" idx="1"/>
          </p:nvPr>
        </p:nvSpPr>
        <p:spPr>
          <a:xfrm>
            <a:off x="456842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sz="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5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5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65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Saturdays.AI Madrid </a:t>
            </a:r>
            <a:endParaRPr sz="2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highlight>
                  <a:srgbClr val="9BBB59"/>
                </a:highlight>
                <a:latin typeface="Muli Regular"/>
                <a:ea typeface="Muli Regular"/>
                <a:cs typeface="Muli Regular"/>
                <a:sym typeface="Muli Regular"/>
              </a:rPr>
              <a:t>Machine Learning</a:t>
            </a:r>
            <a:endParaRPr sz="2600">
              <a:solidFill>
                <a:srgbClr val="FFFFFF"/>
              </a:solidFill>
              <a:highlight>
                <a:srgbClr val="9BBB59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cxnSp>
        <p:nvCxnSpPr>
          <p:cNvPr id="297" name="Google Shape;297;p65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65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#2 Regression &amp; Model Validation</a:t>
            </a:r>
            <a:endParaRPr sz="2600">
              <a:solidFill>
                <a:srgbClr val="F79646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65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by Saturdays.AI </a:t>
            </a:r>
            <a:endParaRPr sz="2000"/>
          </a:p>
        </p:txBody>
      </p:sp>
      <p:pic>
        <p:nvPicPr>
          <p:cNvPr id="300" name="Google Shape;3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7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74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Regression &amp; Model Validation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984100"/>
            <a:ext cx="5984701" cy="3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CDD3C11-B139-4399-B109-89C6BED4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7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7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Regression &amp; Model Validation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98" y="1062500"/>
            <a:ext cx="6098300" cy="35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522040-2405-4D9E-AF93-AC8C52A3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7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76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Regression &amp; Model Validation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8" y="881600"/>
            <a:ext cx="5589250" cy="33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088CCC2-0671-4C2E-9CCF-BD15C121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83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83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Practice! 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8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84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84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6" name="Google Shape;4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9DAD349-449F-485A-8F9E-764C38937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5"/>
          <p:cNvPicPr preferRelativeResize="0"/>
          <p:nvPr/>
        </p:nvPicPr>
        <p:blipFill rotWithShape="1">
          <a:blip r:embed="rId3">
            <a:alphaModFix/>
          </a:blip>
          <a:srcRect t="-4799" b="15096"/>
          <a:stretch/>
        </p:blipFill>
        <p:spPr>
          <a:xfrm>
            <a:off x="0" y="318722"/>
            <a:ext cx="9144003" cy="4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5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85"/>
          <p:cNvSpPr txBox="1">
            <a:spLocks noGrp="1"/>
          </p:cNvSpPr>
          <p:nvPr>
            <p:ph type="title"/>
          </p:nvPr>
        </p:nvSpPr>
        <p:spPr>
          <a:xfrm>
            <a:off x="217393" y="-9232"/>
            <a:ext cx="7685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WI-FI</a:t>
            </a:r>
            <a:endParaRPr sz="33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6777000" y="4434949"/>
            <a:ext cx="2367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1">
                <a:solidFill>
                  <a:srgbClr val="E69138"/>
                </a:solidFill>
                <a:latin typeface="Avenir"/>
                <a:ea typeface="Avenir"/>
                <a:cs typeface="Avenir"/>
                <a:sym typeface="Avenir"/>
              </a:rPr>
              <a:t>madrid@saturdays.ai</a:t>
            </a:r>
            <a:endParaRPr sz="1400" i="1">
              <a:solidFill>
                <a:srgbClr val="E69138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522975" y="1352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Wi-Fi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6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66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2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66"/>
          <p:cNvSpPr txBox="1"/>
          <p:nvPr/>
        </p:nvSpPr>
        <p:spPr>
          <a:xfrm>
            <a:off x="1077625" y="1225650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6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sz="36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66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sz="2400" b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400" b="1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s" sz="2400" b="1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Review</a:t>
            </a:r>
            <a:endParaRPr sz="2400" b="1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sz="2400" b="1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sz="2400" b="1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AC619C7-40A9-4E56-A4BD-98EB4F77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67"/>
          <p:cNvCxnSpPr/>
          <p:nvPr/>
        </p:nvCxnSpPr>
        <p:spPr>
          <a:xfrm rot="10800000" flipH="1">
            <a:off x="541097" y="628439"/>
            <a:ext cx="7062300" cy="117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67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Sesión 2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67"/>
          <p:cNvSpPr txBox="1"/>
          <p:nvPr/>
        </p:nvSpPr>
        <p:spPr>
          <a:xfrm>
            <a:off x="4514000" y="1315224"/>
            <a:ext cx="201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3000" b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sz="3000"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67"/>
          <p:cNvSpPr txBox="1"/>
          <p:nvPr/>
        </p:nvSpPr>
        <p:spPr>
          <a:xfrm>
            <a:off x="4541500" y="1922800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1:30 -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Lesson #1 + Work!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3:30 -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Coffee Break ☕️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03: 45 -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Keep Working! 🚀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ato"/>
                <a:ea typeface="Lato"/>
                <a:cs typeface="Lato"/>
                <a:sym typeface="Lato"/>
              </a:rPr>
              <a:t>05:00  - </a:t>
            </a:r>
            <a:r>
              <a:rPr lang="es" sz="2000" dirty="0">
                <a:latin typeface="Lato"/>
                <a:ea typeface="Lato"/>
                <a:cs typeface="Lato"/>
                <a:sym typeface="Lato"/>
              </a:rPr>
              <a:t>Talk! 🗣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142734C-A961-48BE-A036-C32B1E0E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2" y="27318"/>
            <a:ext cx="723016" cy="128790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316648C-BBD2-475C-B043-4FE045EB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92" y="1299203"/>
            <a:ext cx="1706281" cy="3039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6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68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541100" y="997250"/>
            <a:ext cx="4297200" cy="30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Exploratory Data Analysis &amp; Classification ✅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Regression &amp; Model Validation 🔴 Today!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Random Forest Deep Dive 🔜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Unsupervised Learning 🔜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Neural Networks, Gradient Descent 🔜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200" b="1"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NLP 🔜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7B520E8-3C04-4F3E-ACE0-10041FE1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59" y="122131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6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69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Regression &amp; Model Validation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69"/>
          <p:cNvSpPr txBox="1"/>
          <p:nvPr/>
        </p:nvSpPr>
        <p:spPr>
          <a:xfrm>
            <a:off x="541100" y="997250"/>
            <a:ext cx="4297200" cy="3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Overfitting/Underfitting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Bias/Variance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Cross-validation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Regularization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Model evaluation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s" sz="1800" b="1">
                <a:latin typeface="Avenir"/>
                <a:ea typeface="Avenir"/>
                <a:cs typeface="Avenir"/>
                <a:sym typeface="Avenir"/>
              </a:rPr>
              <a:t>Linear Models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C458177-EEAD-40FE-9FD2-6A79FAF7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70"/>
          <p:cNvCxnSpPr/>
          <p:nvPr/>
        </p:nvCxnSpPr>
        <p:spPr>
          <a:xfrm>
            <a:off x="541097" y="640140"/>
            <a:ext cx="7684500" cy="6300"/>
          </a:xfrm>
          <a:prstGeom prst="straightConnector1">
            <a:avLst/>
          </a:prstGeom>
          <a:noFill/>
          <a:ln w="1143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" name="Google Shape;345;p70"/>
          <p:cNvSpPr txBox="1"/>
          <p:nvPr/>
        </p:nvSpPr>
        <p:spPr>
          <a:xfrm>
            <a:off x="555121" y="309112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Machine learning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47" name="Google Shape;34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321" y="937468"/>
            <a:ext cx="5372934" cy="38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0"/>
          <p:cNvSpPr/>
          <p:nvPr/>
        </p:nvSpPr>
        <p:spPr>
          <a:xfrm rot="8417482">
            <a:off x="5053438" y="459538"/>
            <a:ext cx="2088643" cy="3228028"/>
          </a:xfrm>
          <a:prstGeom prst="ellipse">
            <a:avLst/>
          </a:prstGeom>
          <a:noFill/>
          <a:ln w="38100" cap="flat" cmpd="sng">
            <a:solidFill>
              <a:srgbClr val="E42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0"/>
          <p:cNvSpPr txBox="1"/>
          <p:nvPr/>
        </p:nvSpPr>
        <p:spPr>
          <a:xfrm>
            <a:off x="6003125" y="3503167"/>
            <a:ext cx="13878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700" b="1" i="0" u="none" strike="noStrike" cap="none">
                <a:solidFill>
                  <a:srgbClr val="E42454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sz="1700" b="1" i="0" u="none" strike="noStrike" cap="none">
              <a:solidFill>
                <a:srgbClr val="E42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0"/>
          <p:cNvSpPr/>
          <p:nvPr/>
        </p:nvSpPr>
        <p:spPr>
          <a:xfrm>
            <a:off x="4451446" y="711629"/>
            <a:ext cx="2716500" cy="1154100"/>
          </a:xfrm>
          <a:prstGeom prst="ellipse">
            <a:avLst/>
          </a:prstGeom>
          <a:noFill/>
          <a:ln w="76200" cap="flat" cmpd="sng">
            <a:solidFill>
              <a:srgbClr val="F36F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0"/>
          <p:cNvSpPr txBox="1"/>
          <p:nvPr/>
        </p:nvSpPr>
        <p:spPr>
          <a:xfrm>
            <a:off x="7298482" y="953438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Categorical response variable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Classification problems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0"/>
          <p:cNvSpPr/>
          <p:nvPr/>
        </p:nvSpPr>
        <p:spPr>
          <a:xfrm>
            <a:off x="5744482" y="1865680"/>
            <a:ext cx="1886100" cy="1435200"/>
          </a:xfrm>
          <a:prstGeom prst="ellipse">
            <a:avLst/>
          </a:prstGeom>
          <a:noFill/>
          <a:ln w="76200" cap="flat" cmpd="sng">
            <a:solidFill>
              <a:srgbClr val="F36F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0"/>
          <p:cNvSpPr txBox="1"/>
          <p:nvPr/>
        </p:nvSpPr>
        <p:spPr>
          <a:xfrm>
            <a:off x="7630625" y="2307193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317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response variables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lang="es" sz="1000" b="1" i="0" u="none" strike="noStrike" cap="non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problems</a:t>
            </a:r>
            <a:endParaRPr sz="1000" b="1" i="0" u="none" strike="noStrike" cap="non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9792E1A-6876-4470-B7B4-891E12D6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71"/>
          <p:cNvGrpSpPr/>
          <p:nvPr/>
        </p:nvGrpSpPr>
        <p:grpSpPr>
          <a:xfrm>
            <a:off x="1437047" y="810291"/>
            <a:ext cx="5779545" cy="4304380"/>
            <a:chOff x="2011825" y="1224375"/>
            <a:chExt cx="8091201" cy="6504050"/>
          </a:xfrm>
        </p:grpSpPr>
        <p:pic>
          <p:nvPicPr>
            <p:cNvPr id="359" name="Google Shape;359;p71"/>
            <p:cNvPicPr preferRelativeResize="0"/>
            <p:nvPr/>
          </p:nvPicPr>
          <p:blipFill rotWithShape="1">
            <a:blip r:embed="rId3">
              <a:alphaModFix/>
            </a:blip>
            <a:srcRect b="34071"/>
            <a:stretch/>
          </p:blipFill>
          <p:spPr>
            <a:xfrm>
              <a:off x="2011825" y="1224375"/>
              <a:ext cx="8091201" cy="608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71"/>
            <p:cNvPicPr preferRelativeResize="0"/>
            <p:nvPr/>
          </p:nvPicPr>
          <p:blipFill rotWithShape="1">
            <a:blip r:embed="rId4">
              <a:alphaModFix/>
            </a:blip>
            <a:srcRect b="6515"/>
            <a:stretch/>
          </p:blipFill>
          <p:spPr>
            <a:xfrm>
              <a:off x="5210975" y="6718125"/>
              <a:ext cx="2067875" cy="1010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1" name="Google Shape;361;p7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71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ML Algorithms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56BF6E9-3ACF-4E5A-B080-37471F9AC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72"/>
          <p:cNvCxnSpPr/>
          <p:nvPr/>
        </p:nvCxnSpPr>
        <p:spPr>
          <a:xfrm>
            <a:off x="541097" y="640140"/>
            <a:ext cx="7684500" cy="6300"/>
          </a:xfrm>
          <a:prstGeom prst="straightConnector1">
            <a:avLst/>
          </a:prstGeom>
          <a:noFill/>
          <a:ln w="1143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72"/>
          <p:cNvSpPr txBox="1"/>
          <p:nvPr/>
        </p:nvSpPr>
        <p:spPr>
          <a:xfrm>
            <a:off x="555125" y="309100"/>
            <a:ext cx="716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Supervised learning: linear problem </a:t>
            </a: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(Ejemplo)</a:t>
            </a:r>
            <a:endParaRPr sz="6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aphicFrame>
        <p:nvGraphicFramePr>
          <p:cNvPr id="372" name="Google Shape;372;p72"/>
          <p:cNvGraphicFramePr/>
          <p:nvPr/>
        </p:nvGraphicFramePr>
        <p:xfrm>
          <a:off x="114349" y="1710993"/>
          <a:ext cx="8915300" cy="2652720"/>
        </p:xfrm>
        <a:graphic>
          <a:graphicData uri="http://schemas.openxmlformats.org/drawingml/2006/table">
            <a:tbl>
              <a:tblPr>
                <a:noFill/>
                <a:tableStyleId>{C908B776-37BA-4758-80B0-03815D613F83}</a:tableStyleId>
              </a:tblPr>
              <a:tblGrid>
                <a:gridCol w="9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7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Id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SalePrice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MSZoning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YearBuilt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LotArea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</a:rPr>
                        <a:t>Street</a:t>
                      </a:r>
                      <a:endParaRPr sz="9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65300" marR="65300" marT="60500" marB="60500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208500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2003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8450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181500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1976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9600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3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223500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2001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11250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4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140000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1915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9550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5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250000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14260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6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143000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1993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14115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7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307000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2004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10084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8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200000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RL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1973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10382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9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129900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RM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1931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6120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/>
                        <a:t>Pave</a:t>
                      </a:r>
                      <a:endParaRPr sz="900" u="none" strike="noStrike" cap="none"/>
                    </a:p>
                  </a:txBody>
                  <a:tcPr marL="65300" marR="65300" marT="60500" marB="60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3" name="Google Shape;373;p72"/>
          <p:cNvSpPr txBox="1"/>
          <p:nvPr/>
        </p:nvSpPr>
        <p:spPr>
          <a:xfrm>
            <a:off x="536786" y="1030351"/>
            <a:ext cx="19572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HOUSE PRICE Dataset</a:t>
            </a:r>
            <a:endParaRPr sz="1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357" y="908656"/>
            <a:ext cx="567298" cy="54018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2"/>
          <p:cNvSpPr/>
          <p:nvPr/>
        </p:nvSpPr>
        <p:spPr>
          <a:xfrm>
            <a:off x="1753732" y="1613813"/>
            <a:ext cx="910800" cy="3010200"/>
          </a:xfrm>
          <a:prstGeom prst="rect">
            <a:avLst/>
          </a:prstGeom>
          <a:noFill/>
          <a:ln w="38100" cap="flat" cmpd="sng">
            <a:solidFill>
              <a:srgbClr val="E42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700" tIns="63700" rIns="63700" bIns="63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17B8BEB-4349-40F1-993F-DBACE3CC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7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7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Regression &amp; Model Validation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0" y="1171050"/>
            <a:ext cx="6453575" cy="31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99032EF-E4D0-4489-AEDA-4B55A083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76" y="95365"/>
            <a:ext cx="491282" cy="875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D87766"/>
      </a:accent2>
      <a:accent3>
        <a:srgbClr val="FFFFFF"/>
      </a:accent3>
      <a:accent4>
        <a:srgbClr val="707070"/>
      </a:accent4>
      <a:accent5>
        <a:srgbClr val="D87766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313</Words>
  <Application>Microsoft Office PowerPoint</Application>
  <PresentationFormat>On-screen Show (16:9)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Helvetica Neue Light</vt:lpstr>
      <vt:lpstr>Helvetica Neue</vt:lpstr>
      <vt:lpstr>Avenir</vt:lpstr>
      <vt:lpstr>Lato</vt:lpstr>
      <vt:lpstr>Montserrat Thin</vt:lpstr>
      <vt:lpstr>Lato Black</vt:lpstr>
      <vt:lpstr>Arial</vt:lpstr>
      <vt:lpstr>Muli Regular</vt:lpstr>
      <vt:lpstr>Calibri</vt:lpstr>
      <vt:lpstr>Montserrat</vt:lpstr>
      <vt:lpstr>Simple Light</vt:lpstr>
      <vt:lpstr>Simple Light</vt:lpstr>
      <vt:lpstr>Default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WI-FI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Ayesha Qureshi [HSA-HQ]</dc:creator>
  <cp:lastModifiedBy>Ayesha Qureshi [HSA-HQ]</cp:lastModifiedBy>
  <cp:revision>2</cp:revision>
  <dcterms:modified xsi:type="dcterms:W3CDTF">2020-03-11T17:37:25Z</dcterms:modified>
</cp:coreProperties>
</file>